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Aharoni" panose="02010803020104030203" pitchFamily="2" charset="-79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Gill Sans" panose="020B0604020202020204" charset="0"/>
      <p:regular r:id="rId34"/>
      <p:bold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dNGHRj7EernJm0vcsR3HZqBgA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622cece1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15622cece1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622cece1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5622cece1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6169e7f4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156169e7f4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56169e7f4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56169e7f4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738f622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5738f622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6169e7f4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g156169e7f4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6169e7f4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156169e7f4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6169e7f4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g156169e7f4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56169e7f4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g156169e7f4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56169e7f4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g156169e7f4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738f622d0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5738f622d0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738f622d0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5738f622d0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738f622d0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5738f622d0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738f622d0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5738f622d0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738f622d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5738f622d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738f622d0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5738f622d0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622cece1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15622cece1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738f622d0_0_540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5738f622d0_0_54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15738f622d0_0_54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5738f622d0_0_54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5738f622d0_0_54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738f622d0_0_5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5738f622d0_0_54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5738f622d0_0_54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5738f622d0_0_54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5738f622d0_0_54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738f622d0_0_552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5738f622d0_0_55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5738f622d0_0_55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5738f622d0_0_55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5738f622d0_0_55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738f622d0_0_5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5738f622d0_0_55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g15738f622d0_0_558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g15738f622d0_0_55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5738f622d0_0_55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5738f622d0_0_55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738f622d0_0_5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5738f622d0_0_56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5738f622d0_0_56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g15738f622d0_0_565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5738f622d0_0_56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g15738f622d0_0_5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5738f622d0_0_5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5738f622d0_0_5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738f622d0_0_5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5738f622d0_0_57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5738f622d0_0_57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5738f622d0_0_57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738f622d0_0_57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5738f622d0_0_57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738f622d0_0_57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738f622d0_0_58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5738f622d0_0_583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15738f622d0_0_583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g15738f622d0_0_58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5738f622d0_0_58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5738f622d0_0_58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738f622d0_0_59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5738f622d0_0_59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5738f622d0_0_59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g15738f622d0_0_59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5738f622d0_0_59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5738f622d0_0_59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738f622d0_0_59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5738f622d0_0_597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15738f622d0_0_59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5738f622d0_0_59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5738f622d0_0_59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738f622d0_0_603"/>
          <p:cNvSpPr txBox="1">
            <a:spLocks noGrp="1"/>
          </p:cNvSpPr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5738f622d0_0_603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5738f622d0_0_60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5738f622d0_0_60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5738f622d0_0_60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4b708b6b41_0_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4b708b6b41_0_1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g14b708b6b41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738f622d0_0_5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15738f622d0_0_53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5738f622d0_0_53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5738f622d0_0_53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5738f622d0_0_53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200"/>
            <a:ext cx="12192000" cy="62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622cece15_0_83"/>
          <p:cNvSpPr txBox="1">
            <a:spLocks noGrp="1"/>
          </p:cNvSpPr>
          <p:nvPr>
            <p:ph type="title"/>
          </p:nvPr>
        </p:nvSpPr>
        <p:spPr>
          <a:xfrm>
            <a:off x="533400" y="271600"/>
            <a:ext cx="11360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"/>
              <a:buNone/>
            </a:pPr>
            <a:r>
              <a:rPr lang="en-US" sz="2900" b="1" u="sng">
                <a:solidFill>
                  <a:srgbClr val="FF0000"/>
                </a:solidFill>
              </a:rPr>
              <a:t>✔ Activity 1:</a:t>
            </a:r>
            <a:r>
              <a:rPr lang="en-US" sz="2900" b="1"/>
              <a:t> </a:t>
            </a:r>
            <a:r>
              <a:rPr lang="en-US" sz="2800" b="1"/>
              <a:t>Read Thanh’s blog. Who is the information in this blog for? What advice does Thanh give about school work?</a:t>
            </a:r>
            <a:endParaRPr sz="2800" b="1"/>
          </a:p>
        </p:txBody>
      </p:sp>
      <p:pic>
        <p:nvPicPr>
          <p:cNvPr id="240" name="Google Shape;240;g15622cece15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9400"/>
            <a:ext cx="11887202" cy="510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622cece15_0_108"/>
          <p:cNvSpPr txBox="1">
            <a:spLocks noGrp="1"/>
          </p:cNvSpPr>
          <p:nvPr>
            <p:ph type="title"/>
          </p:nvPr>
        </p:nvSpPr>
        <p:spPr>
          <a:xfrm>
            <a:off x="533400" y="500200"/>
            <a:ext cx="113607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2781"/>
              <a:buFont typeface="Arial"/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✔ Activity 2:</a:t>
            </a:r>
            <a:r>
              <a:rPr lang="en-US" sz="3200" b="1" dirty="0"/>
              <a:t> </a:t>
            </a:r>
            <a:r>
              <a:rPr lang="en-US" sz="3100" b="1" dirty="0"/>
              <a:t>Complete the Key Phrases with words from the blog.</a:t>
            </a:r>
            <a:endParaRPr sz="31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8585"/>
              <a:buFont typeface="Arial"/>
              <a:buNone/>
            </a:pPr>
            <a:endParaRPr sz="2900" b="1" u="sng" dirty="0">
              <a:solidFill>
                <a:srgbClr val="FF0000"/>
              </a:solidFill>
            </a:endParaRPr>
          </a:p>
        </p:txBody>
      </p:sp>
      <p:pic>
        <p:nvPicPr>
          <p:cNvPr id="246" name="Google Shape;246;g15622cece15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1300"/>
            <a:ext cx="8502801" cy="379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15622cece15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8999" y="2449200"/>
            <a:ext cx="3172914" cy="36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15622cece15_0_108"/>
          <p:cNvSpPr txBox="1"/>
          <p:nvPr/>
        </p:nvSpPr>
        <p:spPr>
          <a:xfrm>
            <a:off x="3214575" y="2688050"/>
            <a:ext cx="159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join clubs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5622cece15_0_108"/>
          <p:cNvSpPr txBox="1"/>
          <p:nvPr/>
        </p:nvSpPr>
        <p:spPr>
          <a:xfrm>
            <a:off x="2300175" y="3145250"/>
            <a:ext cx="4307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pay attention in class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5622cece15_0_108"/>
          <p:cNvSpPr txBox="1"/>
          <p:nvPr/>
        </p:nvSpPr>
        <p:spPr>
          <a:xfrm>
            <a:off x="2833575" y="3602450"/>
            <a:ext cx="4498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arrive on time for lessons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5622cece15_0_108"/>
          <p:cNvSpPr txBox="1"/>
          <p:nvPr/>
        </p:nvSpPr>
        <p:spPr>
          <a:xfrm>
            <a:off x="3062175" y="4059650"/>
            <a:ext cx="3953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ask your teachers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6169e7f46_0_94"/>
          <p:cNvSpPr/>
          <p:nvPr/>
        </p:nvSpPr>
        <p:spPr>
          <a:xfrm>
            <a:off x="416075" y="1422520"/>
            <a:ext cx="4384522" cy="11294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22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85623"/>
                </a:solidFill>
                <a:latin typeface="Aharoni"/>
              </a:rPr>
              <a:t>Language point:</a:t>
            </a:r>
          </a:p>
        </p:txBody>
      </p:sp>
      <p:sp>
        <p:nvSpPr>
          <p:cNvPr id="257" name="Google Shape;257;g156169e7f46_0_94"/>
          <p:cNvSpPr/>
          <p:nvPr/>
        </p:nvSpPr>
        <p:spPr>
          <a:xfrm>
            <a:off x="1330475" y="2704350"/>
            <a:ext cx="9403169" cy="24213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22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Aharoni"/>
              </a:rPr>
              <a:t>Imperatives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6169e7f46_0_107"/>
          <p:cNvSpPr txBox="1">
            <a:spLocks noGrp="1"/>
          </p:cNvSpPr>
          <p:nvPr>
            <p:ph type="title"/>
          </p:nvPr>
        </p:nvSpPr>
        <p:spPr>
          <a:xfrm>
            <a:off x="533400" y="424000"/>
            <a:ext cx="11360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2780"/>
              <a:buFont typeface="Arial"/>
              <a:buNone/>
            </a:pPr>
            <a:r>
              <a:rPr lang="en-US" sz="3200" b="1" u="sng">
                <a:solidFill>
                  <a:srgbClr val="FF0000"/>
                </a:solidFill>
              </a:rPr>
              <a:t>✔ Activity 3:</a:t>
            </a:r>
            <a:r>
              <a:rPr lang="en-US" sz="3200" b="1"/>
              <a:t> </a:t>
            </a:r>
            <a:r>
              <a:rPr lang="en-US" sz="3100" b="1"/>
              <a:t>Cover the text. Can you remember the advice? Complete the sentences. Then read the text and check your answers.</a:t>
            </a:r>
            <a:endParaRPr sz="3100" b="1"/>
          </a:p>
        </p:txBody>
      </p:sp>
      <p:pic>
        <p:nvPicPr>
          <p:cNvPr id="263" name="Google Shape;263;g156169e7f46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1678000"/>
            <a:ext cx="8798500" cy="41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56169e7f46_0_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2967600"/>
            <a:ext cx="3048000" cy="2481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56169e7f46_0_107"/>
          <p:cNvSpPr txBox="1"/>
          <p:nvPr/>
        </p:nvSpPr>
        <p:spPr>
          <a:xfrm>
            <a:off x="4530175" y="2467050"/>
            <a:ext cx="1592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STAY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56169e7f46_0_107"/>
          <p:cNvSpPr txBox="1"/>
          <p:nvPr/>
        </p:nvSpPr>
        <p:spPr>
          <a:xfrm>
            <a:off x="4377775" y="3000450"/>
            <a:ext cx="1592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DRESS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56169e7f46_0_107"/>
          <p:cNvSpPr txBox="1"/>
          <p:nvPr/>
        </p:nvSpPr>
        <p:spPr>
          <a:xfrm>
            <a:off x="5292175" y="4067250"/>
            <a:ext cx="1592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56169e7f46_0_107"/>
          <p:cNvSpPr txBox="1"/>
          <p:nvPr/>
        </p:nvSpPr>
        <p:spPr>
          <a:xfrm>
            <a:off x="5215975" y="4676850"/>
            <a:ext cx="1592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PANIC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738f622d0_0_13"/>
          <p:cNvSpPr txBox="1">
            <a:spLocks noGrp="1"/>
          </p:cNvSpPr>
          <p:nvPr>
            <p:ph type="title"/>
          </p:nvPr>
        </p:nvSpPr>
        <p:spPr>
          <a:xfrm>
            <a:off x="533400" y="271600"/>
            <a:ext cx="11360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"/>
              <a:buNone/>
            </a:pPr>
            <a:r>
              <a:rPr lang="en-US" sz="2900" b="1" u="sng">
                <a:solidFill>
                  <a:srgbClr val="FF0000"/>
                </a:solidFill>
              </a:rPr>
              <a:t>✔ Activity 4:</a:t>
            </a:r>
            <a:r>
              <a:rPr lang="en-US" sz="2900" b="1"/>
              <a:t> </a:t>
            </a:r>
            <a:r>
              <a:rPr lang="en-US" sz="2800" b="1"/>
              <a:t>Complete the imperative sentences with the verbs in the box.</a:t>
            </a:r>
            <a:endParaRPr sz="2800" b="1"/>
          </a:p>
        </p:txBody>
      </p:sp>
      <p:pic>
        <p:nvPicPr>
          <p:cNvPr id="274" name="Google Shape;274;g15738f622d0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7000"/>
            <a:ext cx="1183005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15738f622d0_0_13"/>
          <p:cNvSpPr txBox="1"/>
          <p:nvPr/>
        </p:nvSpPr>
        <p:spPr>
          <a:xfrm>
            <a:off x="2664375" y="3307875"/>
            <a:ext cx="1592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worry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5738f622d0_0_13"/>
          <p:cNvSpPr txBox="1"/>
          <p:nvPr/>
        </p:nvSpPr>
        <p:spPr>
          <a:xfrm>
            <a:off x="2969175" y="2622075"/>
            <a:ext cx="1592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5738f622d0_0_13"/>
          <p:cNvSpPr txBox="1"/>
          <p:nvPr/>
        </p:nvSpPr>
        <p:spPr>
          <a:xfrm>
            <a:off x="1064175" y="3917475"/>
            <a:ext cx="2437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Organise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5738f622d0_0_13"/>
          <p:cNvSpPr txBox="1"/>
          <p:nvPr/>
        </p:nvSpPr>
        <p:spPr>
          <a:xfrm>
            <a:off x="2511975" y="4755675"/>
            <a:ext cx="2437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arrive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156169e7f46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95400"/>
            <a:ext cx="1113472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156169e7f46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2200"/>
            <a:ext cx="6767440" cy="229973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56169e7f46_0_130"/>
          <p:cNvSpPr txBox="1"/>
          <p:nvPr/>
        </p:nvSpPr>
        <p:spPr>
          <a:xfrm>
            <a:off x="641445" y="507928"/>
            <a:ext cx="114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 Activity 5: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Follow the steps in the Writing guide.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156169e7f46_0_130" descr="Notebook Paper Vector Art, Icons, and Graphics for Free Download"/>
          <p:cNvPicPr preferRelativeResize="0"/>
          <p:nvPr/>
        </p:nvPicPr>
        <p:blipFill rotWithShape="1">
          <a:blip r:embed="rId4">
            <a:alphaModFix/>
          </a:blip>
          <a:srcRect l="26874" t="5407" r="26590" b="6352"/>
          <a:stretch/>
        </p:blipFill>
        <p:spPr>
          <a:xfrm>
            <a:off x="7072241" y="973996"/>
            <a:ext cx="4572001" cy="54486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g156169e7f46_0_130"/>
          <p:cNvCxnSpPr/>
          <p:nvPr/>
        </p:nvCxnSpPr>
        <p:spPr>
          <a:xfrm>
            <a:off x="6860208" y="1512710"/>
            <a:ext cx="0" cy="3890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92" name="Google Shape;292;g156169e7f46_0_130"/>
          <p:cNvCxnSpPr/>
          <p:nvPr/>
        </p:nvCxnSpPr>
        <p:spPr>
          <a:xfrm>
            <a:off x="1392700" y="3022450"/>
            <a:ext cx="3095700" cy="1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g156169e7f46_0_130"/>
          <p:cNvCxnSpPr/>
          <p:nvPr/>
        </p:nvCxnSpPr>
        <p:spPr>
          <a:xfrm>
            <a:off x="2612950" y="3448300"/>
            <a:ext cx="3095700" cy="1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156169e7f46_0_138"/>
          <p:cNvPicPr preferRelativeResize="0"/>
          <p:nvPr/>
        </p:nvPicPr>
        <p:blipFill rotWithShape="1">
          <a:blip r:embed="rId3">
            <a:alphaModFix/>
          </a:blip>
          <a:srcRect b="81390"/>
          <a:stretch/>
        </p:blipFill>
        <p:spPr>
          <a:xfrm>
            <a:off x="820744" y="1162873"/>
            <a:ext cx="6409524" cy="45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g156169e7f46_0_138"/>
          <p:cNvGrpSpPr/>
          <p:nvPr/>
        </p:nvGrpSpPr>
        <p:grpSpPr>
          <a:xfrm>
            <a:off x="185251" y="1993873"/>
            <a:ext cx="3243300" cy="1719900"/>
            <a:chOff x="185251" y="1993873"/>
            <a:chExt cx="3243300" cy="1719900"/>
          </a:xfrm>
        </p:grpSpPr>
        <p:sp>
          <p:nvSpPr>
            <p:cNvPr id="300" name="Google Shape;300;g156169e7f46_0_138"/>
            <p:cNvSpPr/>
            <p:nvPr/>
          </p:nvSpPr>
          <p:spPr>
            <a:xfrm>
              <a:off x="185251" y="1993873"/>
              <a:ext cx="3243300" cy="1719900"/>
            </a:xfrm>
            <a:prstGeom prst="cloudCallout">
              <a:avLst>
                <a:gd name="adj1" fmla="val 75563"/>
                <a:gd name="adj2" fmla="val 55092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156169e7f46_0_138"/>
            <p:cNvSpPr txBox="1"/>
            <p:nvPr/>
          </p:nvSpPr>
          <p:spPr>
            <a:xfrm>
              <a:off x="481100" y="2132675"/>
              <a:ext cx="28380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problems do students have with homework?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g156169e7f46_0_138"/>
          <p:cNvGrpSpPr/>
          <p:nvPr/>
        </p:nvGrpSpPr>
        <p:grpSpPr>
          <a:xfrm>
            <a:off x="7370003" y="756949"/>
            <a:ext cx="2636100" cy="1894200"/>
            <a:chOff x="7370003" y="756949"/>
            <a:chExt cx="2636100" cy="1894200"/>
          </a:xfrm>
        </p:grpSpPr>
        <p:sp>
          <p:nvSpPr>
            <p:cNvPr id="303" name="Google Shape;303;g156169e7f46_0_138"/>
            <p:cNvSpPr/>
            <p:nvPr/>
          </p:nvSpPr>
          <p:spPr>
            <a:xfrm>
              <a:off x="7370003" y="756949"/>
              <a:ext cx="2636100" cy="1894200"/>
            </a:xfrm>
            <a:prstGeom prst="cloudCallout">
              <a:avLst>
                <a:gd name="adj1" fmla="val -54242"/>
                <a:gd name="adj2" fmla="val 69168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g156169e7f46_0_138"/>
            <p:cNvSpPr txBox="1"/>
            <p:nvPr/>
          </p:nvSpPr>
          <p:spPr>
            <a:xfrm>
              <a:off x="7446198" y="1162875"/>
              <a:ext cx="2389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When should you do it?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g156169e7f46_0_138"/>
          <p:cNvSpPr txBox="1"/>
          <p:nvPr/>
        </p:nvSpPr>
        <p:spPr>
          <a:xfrm>
            <a:off x="820744" y="585361"/>
            <a:ext cx="114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 Activity 5: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Follow the steps in the Writing guide.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156169e7f46_0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653" y="2912002"/>
            <a:ext cx="2636101" cy="263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g156169e7f46_0_138"/>
          <p:cNvGrpSpPr/>
          <p:nvPr/>
        </p:nvGrpSpPr>
        <p:grpSpPr>
          <a:xfrm>
            <a:off x="278450" y="4273300"/>
            <a:ext cx="3243300" cy="1643400"/>
            <a:chOff x="278450" y="4273300"/>
            <a:chExt cx="3243300" cy="1643400"/>
          </a:xfrm>
        </p:grpSpPr>
        <p:sp>
          <p:nvSpPr>
            <p:cNvPr id="308" name="Google Shape;308;g156169e7f46_0_138"/>
            <p:cNvSpPr/>
            <p:nvPr/>
          </p:nvSpPr>
          <p:spPr>
            <a:xfrm rot="10800000" flipH="1">
              <a:off x="278450" y="4273300"/>
              <a:ext cx="3243300" cy="1643400"/>
            </a:xfrm>
            <a:prstGeom prst="cloudCallout">
              <a:avLst>
                <a:gd name="adj1" fmla="val 75563"/>
                <a:gd name="adj2" fmla="val 55092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156169e7f46_0_138"/>
            <p:cNvSpPr txBox="1"/>
            <p:nvPr/>
          </p:nvSpPr>
          <p:spPr>
            <a:xfrm>
              <a:off x="507050" y="4556600"/>
              <a:ext cx="26361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can you do if it is very difficult?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g156169e7f46_0_138"/>
          <p:cNvGrpSpPr/>
          <p:nvPr/>
        </p:nvGrpSpPr>
        <p:grpSpPr>
          <a:xfrm>
            <a:off x="7446200" y="3042950"/>
            <a:ext cx="3284700" cy="1200600"/>
            <a:chOff x="7446200" y="3042950"/>
            <a:chExt cx="3284700" cy="1200600"/>
          </a:xfrm>
        </p:grpSpPr>
        <p:sp>
          <p:nvSpPr>
            <p:cNvPr id="311" name="Google Shape;311;g156169e7f46_0_138"/>
            <p:cNvSpPr/>
            <p:nvPr/>
          </p:nvSpPr>
          <p:spPr>
            <a:xfrm>
              <a:off x="7446200" y="3042950"/>
              <a:ext cx="3284700" cy="1200600"/>
            </a:xfrm>
            <a:prstGeom prst="cloudCallout">
              <a:avLst>
                <a:gd name="adj1" fmla="val -54242"/>
                <a:gd name="adj2" fmla="val 69168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g156169e7f46_0_138"/>
            <p:cNvSpPr txBox="1"/>
            <p:nvPr/>
          </p:nvSpPr>
          <p:spPr>
            <a:xfrm>
              <a:off x="7893648" y="3242100"/>
              <a:ext cx="2389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Where can you get help?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g156169e7f46_0_138"/>
          <p:cNvGrpSpPr/>
          <p:nvPr/>
        </p:nvGrpSpPr>
        <p:grpSpPr>
          <a:xfrm>
            <a:off x="7522400" y="5176550"/>
            <a:ext cx="3284700" cy="1200600"/>
            <a:chOff x="7522400" y="5176550"/>
            <a:chExt cx="3284700" cy="1200600"/>
          </a:xfrm>
        </p:grpSpPr>
        <p:sp>
          <p:nvSpPr>
            <p:cNvPr id="314" name="Google Shape;314;g156169e7f46_0_138"/>
            <p:cNvSpPr/>
            <p:nvPr/>
          </p:nvSpPr>
          <p:spPr>
            <a:xfrm rot="10800000" flipH="1">
              <a:off x="7522400" y="5176550"/>
              <a:ext cx="3284700" cy="1200600"/>
            </a:xfrm>
            <a:prstGeom prst="cloudCallout">
              <a:avLst>
                <a:gd name="adj1" fmla="val -54242"/>
                <a:gd name="adj2" fmla="val 69168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g156169e7f46_0_138"/>
            <p:cNvSpPr txBox="1"/>
            <p:nvPr/>
          </p:nvSpPr>
          <p:spPr>
            <a:xfrm>
              <a:off x="8069648" y="5361350"/>
              <a:ext cx="2389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about weekend?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6169e7f46_0_148"/>
          <p:cNvSpPr txBox="1"/>
          <p:nvPr/>
        </p:nvSpPr>
        <p:spPr>
          <a:xfrm>
            <a:off x="641445" y="609528"/>
            <a:ext cx="114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 Activity 5: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Follow the steps in the Writing guide.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156169e7f46_0_148" descr="Notebook Paper Vector Art, Icons, and Graphics for Free Download"/>
          <p:cNvPicPr preferRelativeResize="0"/>
          <p:nvPr/>
        </p:nvPicPr>
        <p:blipFill rotWithShape="1">
          <a:blip r:embed="rId3">
            <a:alphaModFix/>
          </a:blip>
          <a:srcRect l="26874" t="5407" r="26590" b="6352"/>
          <a:stretch/>
        </p:blipFill>
        <p:spPr>
          <a:xfrm>
            <a:off x="6520069" y="573924"/>
            <a:ext cx="4572001" cy="544864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56169e7f46_0_148"/>
          <p:cNvSpPr txBox="1"/>
          <p:nvPr/>
        </p:nvSpPr>
        <p:spPr>
          <a:xfrm>
            <a:off x="7215808" y="1935136"/>
            <a:ext cx="361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Homework is … Here are my tips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56169e7f46_0_148"/>
          <p:cNvSpPr/>
          <p:nvPr/>
        </p:nvSpPr>
        <p:spPr>
          <a:xfrm>
            <a:off x="9746974" y="6084021"/>
            <a:ext cx="967500" cy="58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32777" y="60000"/>
                </a:lnTo>
                <a:lnTo>
                  <a:pt x="39583" y="60000"/>
                </a:lnTo>
                <a:lnTo>
                  <a:pt x="39583" y="105000"/>
                </a:lnTo>
                <a:lnTo>
                  <a:pt x="80417" y="105000"/>
                </a:lnTo>
                <a:lnTo>
                  <a:pt x="80417" y="60000"/>
                </a:lnTo>
                <a:lnTo>
                  <a:pt x="87223" y="60000"/>
                </a:lnTo>
                <a:lnTo>
                  <a:pt x="77015" y="43125"/>
                </a:lnTo>
                <a:lnTo>
                  <a:pt x="77015" y="20625"/>
                </a:lnTo>
                <a:lnTo>
                  <a:pt x="70209" y="20625"/>
                </a:lnTo>
                <a:lnTo>
                  <a:pt x="70209" y="31875"/>
                </a:lnTo>
                <a:close/>
              </a:path>
              <a:path w="120000" h="120000" fill="darkenLess" extrusionOk="0">
                <a:moveTo>
                  <a:pt x="77015" y="43125"/>
                </a:moveTo>
                <a:lnTo>
                  <a:pt x="77015" y="20625"/>
                </a:lnTo>
                <a:lnTo>
                  <a:pt x="70209" y="20625"/>
                </a:lnTo>
                <a:lnTo>
                  <a:pt x="70209" y="31875"/>
                </a:lnTo>
                <a:close/>
                <a:moveTo>
                  <a:pt x="39583" y="60000"/>
                </a:moveTo>
                <a:lnTo>
                  <a:pt x="39583" y="105000"/>
                </a:lnTo>
                <a:lnTo>
                  <a:pt x="56597" y="105000"/>
                </a:lnTo>
                <a:lnTo>
                  <a:pt x="56597" y="82500"/>
                </a:lnTo>
                <a:lnTo>
                  <a:pt x="63403" y="82500"/>
                </a:lnTo>
                <a:lnTo>
                  <a:pt x="63403" y="105000"/>
                </a:lnTo>
                <a:lnTo>
                  <a:pt x="80417" y="105000"/>
                </a:lnTo>
                <a:lnTo>
                  <a:pt x="80417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32777" y="60000"/>
                </a:lnTo>
                <a:lnTo>
                  <a:pt x="87223" y="60000"/>
                </a:lnTo>
                <a:close/>
                <a:moveTo>
                  <a:pt x="56597" y="82500"/>
                </a:moveTo>
                <a:lnTo>
                  <a:pt x="63403" y="82500"/>
                </a:lnTo>
                <a:lnTo>
                  <a:pt x="63403" y="105000"/>
                </a:lnTo>
                <a:lnTo>
                  <a:pt x="5659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0209" y="31875"/>
                </a:lnTo>
                <a:lnTo>
                  <a:pt x="70209" y="20625"/>
                </a:lnTo>
                <a:lnTo>
                  <a:pt x="77015" y="20625"/>
                </a:lnTo>
                <a:lnTo>
                  <a:pt x="77015" y="43125"/>
                </a:lnTo>
                <a:lnTo>
                  <a:pt x="87223" y="60000"/>
                </a:lnTo>
                <a:lnTo>
                  <a:pt x="80417" y="60000"/>
                </a:lnTo>
                <a:lnTo>
                  <a:pt x="80417" y="105000"/>
                </a:lnTo>
                <a:lnTo>
                  <a:pt x="39583" y="105000"/>
                </a:lnTo>
                <a:lnTo>
                  <a:pt x="39583" y="60000"/>
                </a:lnTo>
                <a:lnTo>
                  <a:pt x="32777" y="60000"/>
                </a:lnTo>
                <a:close/>
                <a:moveTo>
                  <a:pt x="70209" y="31875"/>
                </a:moveTo>
                <a:lnTo>
                  <a:pt x="77015" y="43125"/>
                </a:lnTo>
                <a:moveTo>
                  <a:pt x="80417" y="60000"/>
                </a:moveTo>
                <a:lnTo>
                  <a:pt x="39583" y="60000"/>
                </a:lnTo>
                <a:moveTo>
                  <a:pt x="56597" y="105000"/>
                </a:moveTo>
                <a:lnTo>
                  <a:pt x="56597" y="82500"/>
                </a:lnTo>
                <a:lnTo>
                  <a:pt x="63403" y="82500"/>
                </a:lnTo>
                <a:lnTo>
                  <a:pt x="63403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156169e7f46_0_148"/>
          <p:cNvSpPr txBox="1"/>
          <p:nvPr/>
        </p:nvSpPr>
        <p:spPr>
          <a:xfrm>
            <a:off x="7474225" y="1466213"/>
            <a:ext cx="361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survive 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56169e7f46_0_148"/>
          <p:cNvSpPr txBox="1"/>
          <p:nvPr/>
        </p:nvSpPr>
        <p:spPr>
          <a:xfrm>
            <a:off x="7215806" y="2280876"/>
            <a:ext cx="361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It's a good idea to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156169e7f46_0_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62128"/>
            <a:ext cx="40005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56169e7f46_0_148"/>
          <p:cNvSpPr txBox="1"/>
          <p:nvPr/>
        </p:nvSpPr>
        <p:spPr>
          <a:xfrm>
            <a:off x="7215806" y="2726226"/>
            <a:ext cx="361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should … if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56169e7f46_0_148"/>
          <p:cNvSpPr txBox="1"/>
          <p:nvPr/>
        </p:nvSpPr>
        <p:spPr>
          <a:xfrm>
            <a:off x="7215806" y="3171576"/>
            <a:ext cx="361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56169e7f46_0_148"/>
          <p:cNvSpPr txBox="1"/>
          <p:nvPr/>
        </p:nvSpPr>
        <p:spPr>
          <a:xfrm>
            <a:off x="7244531" y="3600026"/>
            <a:ext cx="361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Don't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56169e7f46_0_148"/>
          <p:cNvSpPr txBox="1"/>
          <p:nvPr/>
        </p:nvSpPr>
        <p:spPr>
          <a:xfrm>
            <a:off x="7244531" y="4057226"/>
            <a:ext cx="361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It's important to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6169e7f46_0_162"/>
          <p:cNvSpPr txBox="1"/>
          <p:nvPr/>
        </p:nvSpPr>
        <p:spPr>
          <a:xfrm>
            <a:off x="641445" y="609528"/>
            <a:ext cx="114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 Activity 5: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Follow the steps in the Writing guide.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156169e7f46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150" y="1009638"/>
            <a:ext cx="2080478" cy="63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156169e7f46_0_162" descr="Graduate &amp; Professional School - The Powerful Tool - Checklist"/>
          <p:cNvPicPr preferRelativeResize="0"/>
          <p:nvPr/>
        </p:nvPicPr>
        <p:blipFill rotWithShape="1">
          <a:blip r:embed="rId4">
            <a:alphaModFix/>
          </a:blip>
          <a:srcRect l="6409" t="2139" r="5670" b="6375"/>
          <a:stretch/>
        </p:blipFill>
        <p:spPr>
          <a:xfrm>
            <a:off x="2849217" y="1871510"/>
            <a:ext cx="8004313" cy="430695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8" name="Google Shape;338;g156169e7f46_0_162"/>
          <p:cNvSpPr txBox="1"/>
          <p:nvPr/>
        </p:nvSpPr>
        <p:spPr>
          <a:xfrm rot="-707319">
            <a:off x="4486781" y="2933107"/>
            <a:ext cx="4647526" cy="4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use of imperatives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56169e7f46_0_162"/>
          <p:cNvSpPr txBox="1"/>
          <p:nvPr/>
        </p:nvSpPr>
        <p:spPr>
          <a:xfrm rot="-707475">
            <a:off x="5046891" y="3502834"/>
            <a:ext cx="3999086" cy="4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and shouldn't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56169e7f46_0_162"/>
          <p:cNvSpPr txBox="1"/>
          <p:nvPr/>
        </p:nvSpPr>
        <p:spPr>
          <a:xfrm rot="-707424">
            <a:off x="5590101" y="3908654"/>
            <a:ext cx="4946360" cy="4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conditional</a:t>
            </a:r>
            <a:endParaRPr sz="24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g156169e7f46_0_162"/>
          <p:cNvSpPr txBox="1"/>
          <p:nvPr/>
        </p:nvSpPr>
        <p:spPr>
          <a:xfrm rot="-707475">
            <a:off x="6084181" y="4534953"/>
            <a:ext cx="3999086" cy="4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neatness of your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156169e7f46_0_162"/>
          <p:cNvSpPr txBox="1"/>
          <p:nvPr/>
        </p:nvSpPr>
        <p:spPr>
          <a:xfrm rot="-707475">
            <a:off x="6677157" y="5012807"/>
            <a:ext cx="3999086" cy="4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spelling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C09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738f622d0_0_447"/>
          <p:cNvSpPr/>
          <p:nvPr/>
        </p:nvSpPr>
        <p:spPr>
          <a:xfrm>
            <a:off x="335360" y="260648"/>
            <a:ext cx="11617200" cy="6408600"/>
          </a:xfrm>
          <a:prstGeom prst="roundRect">
            <a:avLst>
              <a:gd name="adj" fmla="val 4993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5738f622d0_0_447"/>
          <p:cNvSpPr txBox="1"/>
          <p:nvPr/>
        </p:nvSpPr>
        <p:spPr>
          <a:xfrm>
            <a:off x="2255573" y="795476"/>
            <a:ext cx="9121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Look at the timetable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and answer the questions.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15738f622d0_0_447" descr="http://www.nohomers.net/content/gallery/bartsimpson/bart_pointin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392" y="3701996"/>
            <a:ext cx="3267075" cy="295116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5" descr="Tab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5451" y="656824"/>
            <a:ext cx="8564675" cy="22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5"/>
          <p:cNvSpPr txBox="1"/>
          <p:nvPr/>
        </p:nvSpPr>
        <p:spPr>
          <a:xfrm>
            <a:off x="1683025" y="3124875"/>
            <a:ext cx="9189600" cy="189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-US" sz="2930" b="1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- Learn by heart all the structures.</a:t>
            </a:r>
            <a:endParaRPr sz="2930" b="1" i="0" u="none" strike="noStrike" cap="none" dirty="0">
              <a:solidFill>
                <a:srgbClr val="3856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-US" sz="2930" b="1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.- Workbook: Exercises p.43</a:t>
            </a:r>
            <a:endParaRPr sz="3700" b="0" i="0" u="none" strike="noStrike" cap="none" dirty="0">
              <a:solidFill>
                <a:srgbClr val="38562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12192000" cy="63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738f622d0_0_453"/>
          <p:cNvSpPr/>
          <p:nvPr/>
        </p:nvSpPr>
        <p:spPr>
          <a:xfrm>
            <a:off x="3215680" y="4869160"/>
            <a:ext cx="6144900" cy="446100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 we have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5738f622d0_0_453"/>
          <p:cNvSpPr/>
          <p:nvPr/>
        </p:nvSpPr>
        <p:spPr>
          <a:xfrm>
            <a:off x="2159000" y="1916832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5738f622d0_0_453"/>
          <p:cNvSpPr/>
          <p:nvPr/>
        </p:nvSpPr>
        <p:spPr>
          <a:xfrm>
            <a:off x="9840416" y="910355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5738f622d0_0_453"/>
          <p:cNvSpPr/>
          <p:nvPr/>
        </p:nvSpPr>
        <p:spPr>
          <a:xfrm>
            <a:off x="719403" y="476672"/>
            <a:ext cx="1236900" cy="5040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TIMETABLE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5738f622d0_0_453"/>
          <p:cNvSpPr/>
          <p:nvPr/>
        </p:nvSpPr>
        <p:spPr>
          <a:xfrm>
            <a:off x="4943872" y="5733256"/>
            <a:ext cx="2112300" cy="43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5738f622d0_0_453"/>
          <p:cNvSpPr/>
          <p:nvPr/>
        </p:nvSpPr>
        <p:spPr>
          <a:xfrm>
            <a:off x="3215680" y="5467440"/>
            <a:ext cx="6144900" cy="985800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Monday at a quarter past nine and on Friday at twenty past eight.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738f622d0_0_462"/>
          <p:cNvSpPr/>
          <p:nvPr/>
        </p:nvSpPr>
        <p:spPr>
          <a:xfrm>
            <a:off x="3215680" y="4869160"/>
            <a:ext cx="6144900" cy="446100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 we have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5738f622d0_0_462"/>
          <p:cNvSpPr/>
          <p:nvPr/>
        </p:nvSpPr>
        <p:spPr>
          <a:xfrm>
            <a:off x="2105007" y="934228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5738f622d0_0_462"/>
          <p:cNvSpPr/>
          <p:nvPr/>
        </p:nvSpPr>
        <p:spPr>
          <a:xfrm>
            <a:off x="5999989" y="2852936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5738f622d0_0_462"/>
          <p:cNvSpPr/>
          <p:nvPr/>
        </p:nvSpPr>
        <p:spPr>
          <a:xfrm>
            <a:off x="719403" y="476672"/>
            <a:ext cx="1236900" cy="5040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TIMETABLE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5738f622d0_0_462"/>
          <p:cNvSpPr/>
          <p:nvPr/>
        </p:nvSpPr>
        <p:spPr>
          <a:xfrm>
            <a:off x="4943872" y="5733256"/>
            <a:ext cx="2112300" cy="43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5738f622d0_0_462"/>
          <p:cNvSpPr/>
          <p:nvPr/>
        </p:nvSpPr>
        <p:spPr>
          <a:xfrm>
            <a:off x="3215680" y="5467440"/>
            <a:ext cx="6144900" cy="985800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Monday at twenty past eight and on Wednesday at half-past ten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738f622d0_0_471"/>
          <p:cNvSpPr/>
          <p:nvPr/>
        </p:nvSpPr>
        <p:spPr>
          <a:xfrm>
            <a:off x="3215680" y="4869160"/>
            <a:ext cx="6144900" cy="446100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 we have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P.E.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5738f622d0_0_471"/>
          <p:cNvSpPr/>
          <p:nvPr/>
        </p:nvSpPr>
        <p:spPr>
          <a:xfrm>
            <a:off x="4127500" y="1800380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5738f622d0_0_471"/>
          <p:cNvSpPr/>
          <p:nvPr/>
        </p:nvSpPr>
        <p:spPr>
          <a:xfrm>
            <a:off x="7920203" y="3774150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5738f622d0_0_471"/>
          <p:cNvSpPr/>
          <p:nvPr/>
        </p:nvSpPr>
        <p:spPr>
          <a:xfrm>
            <a:off x="719403" y="476672"/>
            <a:ext cx="1236900" cy="5040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TIMETABLE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5738f622d0_0_471"/>
          <p:cNvSpPr/>
          <p:nvPr/>
        </p:nvSpPr>
        <p:spPr>
          <a:xfrm>
            <a:off x="4943872" y="5733256"/>
            <a:ext cx="2112300" cy="43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5738f622d0_0_471"/>
          <p:cNvSpPr/>
          <p:nvPr/>
        </p:nvSpPr>
        <p:spPr>
          <a:xfrm>
            <a:off x="3215680" y="5467440"/>
            <a:ext cx="6144900" cy="985800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Tuesday at a quarter past nine and on Thursday at twenty-five past eleven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738f622d0_0_489"/>
          <p:cNvSpPr/>
          <p:nvPr/>
        </p:nvSpPr>
        <p:spPr>
          <a:xfrm>
            <a:off x="3215680" y="4869160"/>
            <a:ext cx="6144900" cy="446100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 we have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5738f622d0_0_489"/>
          <p:cNvSpPr/>
          <p:nvPr/>
        </p:nvSpPr>
        <p:spPr>
          <a:xfrm>
            <a:off x="2159563" y="3771414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5738f622d0_0_489"/>
          <p:cNvSpPr/>
          <p:nvPr/>
        </p:nvSpPr>
        <p:spPr>
          <a:xfrm>
            <a:off x="9840416" y="1867776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5738f622d0_0_489"/>
          <p:cNvSpPr/>
          <p:nvPr/>
        </p:nvSpPr>
        <p:spPr>
          <a:xfrm>
            <a:off x="719403" y="476672"/>
            <a:ext cx="1236900" cy="5040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TIMETABLE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5738f622d0_0_489"/>
          <p:cNvSpPr/>
          <p:nvPr/>
        </p:nvSpPr>
        <p:spPr>
          <a:xfrm>
            <a:off x="4943872" y="5733256"/>
            <a:ext cx="2112300" cy="43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5738f622d0_0_489"/>
          <p:cNvSpPr/>
          <p:nvPr/>
        </p:nvSpPr>
        <p:spPr>
          <a:xfrm>
            <a:off x="3215680" y="5467440"/>
            <a:ext cx="6144900" cy="985800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Monday at twenty-five past eleven and on Friday at a quarter past nine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738f622d0_0_498"/>
          <p:cNvSpPr/>
          <p:nvPr/>
        </p:nvSpPr>
        <p:spPr>
          <a:xfrm>
            <a:off x="3215680" y="4869160"/>
            <a:ext cx="6144900" cy="446100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 we have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literature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5738f622d0_0_498"/>
          <p:cNvSpPr/>
          <p:nvPr/>
        </p:nvSpPr>
        <p:spPr>
          <a:xfrm>
            <a:off x="4127500" y="982897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5738f622d0_0_498"/>
          <p:cNvSpPr/>
          <p:nvPr/>
        </p:nvSpPr>
        <p:spPr>
          <a:xfrm>
            <a:off x="7920203" y="952453"/>
            <a:ext cx="1632745" cy="1079699"/>
          </a:xfrm>
          <a:custGeom>
            <a:avLst/>
            <a:gdLst/>
            <a:ahLst/>
            <a:cxnLst/>
            <a:rect l="l" t="t" r="r" b="b"/>
            <a:pathLst>
              <a:path w="816" h="540" extrusionOk="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5738f622d0_0_498"/>
          <p:cNvSpPr/>
          <p:nvPr/>
        </p:nvSpPr>
        <p:spPr>
          <a:xfrm>
            <a:off x="719403" y="476672"/>
            <a:ext cx="1236900" cy="5040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TIMETABLE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5738f622d0_0_498"/>
          <p:cNvSpPr/>
          <p:nvPr/>
        </p:nvSpPr>
        <p:spPr>
          <a:xfrm>
            <a:off x="4943872" y="5733256"/>
            <a:ext cx="2112300" cy="43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5738f622d0_0_498"/>
          <p:cNvSpPr/>
          <p:nvPr/>
        </p:nvSpPr>
        <p:spPr>
          <a:xfrm>
            <a:off x="3215680" y="5467440"/>
            <a:ext cx="6144900" cy="985800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Tuesday and Thursday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twenty past eight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622cece15_0_3"/>
          <p:cNvSpPr/>
          <p:nvPr/>
        </p:nvSpPr>
        <p:spPr>
          <a:xfrm>
            <a:off x="449450" y="1392150"/>
            <a:ext cx="6469767" cy="3929691"/>
          </a:xfrm>
          <a:custGeom>
            <a:avLst/>
            <a:gdLst/>
            <a:ahLst/>
            <a:cxnLst/>
            <a:rect l="l" t="t" r="r" b="b"/>
            <a:pathLst>
              <a:path w="4277532" h="2585323" extrusionOk="0">
                <a:moveTo>
                  <a:pt x="0" y="0"/>
                </a:moveTo>
                <a:cubicBezTo>
                  <a:pt x="260350" y="-16956"/>
                  <a:pt x="333596" y="54475"/>
                  <a:pt x="534692" y="0"/>
                </a:cubicBezTo>
                <a:cubicBezTo>
                  <a:pt x="735788" y="-54475"/>
                  <a:pt x="815396" y="35021"/>
                  <a:pt x="1069383" y="0"/>
                </a:cubicBezTo>
                <a:cubicBezTo>
                  <a:pt x="1323370" y="-35021"/>
                  <a:pt x="1449319" y="50583"/>
                  <a:pt x="1689625" y="0"/>
                </a:cubicBezTo>
                <a:cubicBezTo>
                  <a:pt x="1929931" y="-50583"/>
                  <a:pt x="2185793" y="7499"/>
                  <a:pt x="2309867" y="0"/>
                </a:cubicBezTo>
                <a:cubicBezTo>
                  <a:pt x="2433941" y="-7499"/>
                  <a:pt x="2754004" y="17189"/>
                  <a:pt x="2887334" y="0"/>
                </a:cubicBezTo>
                <a:cubicBezTo>
                  <a:pt x="3020664" y="-17189"/>
                  <a:pt x="3111409" y="16707"/>
                  <a:pt x="3293700" y="0"/>
                </a:cubicBezTo>
                <a:cubicBezTo>
                  <a:pt x="3475991" y="-16707"/>
                  <a:pt x="3823506" y="56229"/>
                  <a:pt x="4277532" y="0"/>
                </a:cubicBezTo>
                <a:cubicBezTo>
                  <a:pt x="4324976" y="147784"/>
                  <a:pt x="4260632" y="274305"/>
                  <a:pt x="4277532" y="465358"/>
                </a:cubicBezTo>
                <a:cubicBezTo>
                  <a:pt x="4294432" y="656411"/>
                  <a:pt x="4259124" y="774509"/>
                  <a:pt x="4277532" y="1034129"/>
                </a:cubicBezTo>
                <a:cubicBezTo>
                  <a:pt x="4295940" y="1293749"/>
                  <a:pt x="4247395" y="1422874"/>
                  <a:pt x="4277532" y="1577047"/>
                </a:cubicBezTo>
                <a:cubicBezTo>
                  <a:pt x="4307669" y="1731220"/>
                  <a:pt x="4271776" y="1852371"/>
                  <a:pt x="4277532" y="2042405"/>
                </a:cubicBezTo>
                <a:cubicBezTo>
                  <a:pt x="4283288" y="2232439"/>
                  <a:pt x="4258362" y="2363072"/>
                  <a:pt x="4277532" y="2585323"/>
                </a:cubicBezTo>
                <a:cubicBezTo>
                  <a:pt x="4103011" y="2636128"/>
                  <a:pt x="3921250" y="2580110"/>
                  <a:pt x="3785616" y="2585323"/>
                </a:cubicBezTo>
                <a:cubicBezTo>
                  <a:pt x="3649982" y="2590536"/>
                  <a:pt x="3419768" y="2560806"/>
                  <a:pt x="3250924" y="2585323"/>
                </a:cubicBezTo>
                <a:cubicBezTo>
                  <a:pt x="3082080" y="2609840"/>
                  <a:pt x="2996753" y="2533640"/>
                  <a:pt x="2801783" y="2585323"/>
                </a:cubicBezTo>
                <a:cubicBezTo>
                  <a:pt x="2606813" y="2637006"/>
                  <a:pt x="2401679" y="2531253"/>
                  <a:pt x="2181541" y="2585323"/>
                </a:cubicBezTo>
                <a:cubicBezTo>
                  <a:pt x="1961403" y="2639393"/>
                  <a:pt x="1960951" y="2576142"/>
                  <a:pt x="1775176" y="2585323"/>
                </a:cubicBezTo>
                <a:cubicBezTo>
                  <a:pt x="1589402" y="2594504"/>
                  <a:pt x="1351473" y="2562747"/>
                  <a:pt x="1197709" y="2585323"/>
                </a:cubicBezTo>
                <a:cubicBezTo>
                  <a:pt x="1043945" y="2607899"/>
                  <a:pt x="961400" y="2561741"/>
                  <a:pt x="748568" y="2585323"/>
                </a:cubicBezTo>
                <a:cubicBezTo>
                  <a:pt x="535736" y="2608905"/>
                  <a:pt x="256406" y="2574213"/>
                  <a:pt x="0" y="2585323"/>
                </a:cubicBezTo>
                <a:cubicBezTo>
                  <a:pt x="-16667" y="2474131"/>
                  <a:pt x="15461" y="2330854"/>
                  <a:pt x="0" y="2145818"/>
                </a:cubicBezTo>
                <a:cubicBezTo>
                  <a:pt x="-15461" y="1960782"/>
                  <a:pt x="62709" y="1792685"/>
                  <a:pt x="0" y="1577047"/>
                </a:cubicBezTo>
                <a:cubicBezTo>
                  <a:pt x="-62709" y="1361409"/>
                  <a:pt x="54623" y="1247344"/>
                  <a:pt x="0" y="1111689"/>
                </a:cubicBezTo>
                <a:cubicBezTo>
                  <a:pt x="-54623" y="976034"/>
                  <a:pt x="25231" y="770528"/>
                  <a:pt x="0" y="672184"/>
                </a:cubicBezTo>
                <a:cubicBezTo>
                  <a:pt x="-25231" y="573840"/>
                  <a:pt x="53684" y="208354"/>
                  <a:pt x="0" y="0"/>
                </a:cubicBezTo>
                <a:close/>
              </a:path>
            </a:pathLst>
          </a:cu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6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part of the school day do you like the most? Why?</a:t>
            </a:r>
            <a:endParaRPr sz="6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g15622cece15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7174" y="1691350"/>
            <a:ext cx="5924826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/>
        </p:nvSpPr>
        <p:spPr>
          <a:xfrm>
            <a:off x="512125" y="679525"/>
            <a:ext cx="6316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UNIT </a:t>
            </a:r>
            <a:r>
              <a:rPr lang="en-US" sz="4400" b="1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-US" sz="4400" b="1" i="0" u="none" strike="noStrike" cap="none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F0000"/>
                </a:solidFill>
              </a:rPr>
              <a:t>SURVIVAL</a:t>
            </a:r>
            <a:endParaRPr sz="6600" b="1">
              <a:solidFill>
                <a:srgbClr val="FF0000"/>
              </a:solidFill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18725" y="2547250"/>
            <a:ext cx="655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6: </a:t>
            </a:r>
            <a:r>
              <a:rPr lang="en-US" sz="3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440581" y="3214372"/>
            <a:ext cx="54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blog</a:t>
            </a:r>
            <a:endParaRPr sz="3200" b="1" i="0" u="none" strike="noStrike" cap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4" name="Google Shape;2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500" y="304800"/>
            <a:ext cx="6139575" cy="61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Open Sans</vt:lpstr>
      <vt:lpstr>Aharoni</vt:lpstr>
      <vt:lpstr>Gill Sans</vt:lpstr>
      <vt:lpstr>Comic Sans MS</vt:lpstr>
      <vt:lpstr>Times New Roman</vt:lpstr>
      <vt:lpstr>Calibri</vt:lpstr>
      <vt:lpstr>Arial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✔ Activity 1: Read Thanh’s blog. Who is the information in this blog for? What advice does Thanh give about school work?</vt:lpstr>
      <vt:lpstr>✔ Activity 2: Complete the Key Phrases with words from the blog. </vt:lpstr>
      <vt:lpstr>PowerPoint Presentation</vt:lpstr>
      <vt:lpstr>✔ Activity 3: Cover the text. Can you remember the advice? Complete the sentences. Then read the text and check your answers.</vt:lpstr>
      <vt:lpstr>✔ Activity 4: Complete the imperative sentences with the verbs in the box.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Thi Tuong Vi</dc:creator>
  <cp:lastModifiedBy>Vy Truong</cp:lastModifiedBy>
  <cp:revision>1</cp:revision>
  <dcterms:created xsi:type="dcterms:W3CDTF">2022-07-02T13:42:23Z</dcterms:created>
  <dcterms:modified xsi:type="dcterms:W3CDTF">2023-03-02T09:57:22Z</dcterms:modified>
</cp:coreProperties>
</file>